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Merriweather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215218-5CF8-477B-99C2-86ADB8F5D9CC}">
  <a:tblStyle styleId="{27215218-5CF8-477B-99C2-86ADB8F5D9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erriweather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erriweather-italic.fntdata"/><Relationship Id="rId50" Type="http://schemas.openxmlformats.org/officeDocument/2006/relationships/font" Target="fonts/Merriweather-bold.fntdata"/><Relationship Id="rId52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vid19bibliometrics.org/" TargetMode="External"/><Relationship Id="rId3" Type="http://schemas.openxmlformats.org/officeDocument/2006/relationships/hyperlink" Target="https://www.researchgate.net/publication/340087851_A_Bibliometric_Analysis_of_COVID-19_Research_Activity_A_Call_for_Increased_Outpu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b553fe0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b553fe0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b553fe0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b553fe0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c27a9df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c27a9d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27a9df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c27a9df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2bb427e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2bb427e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b553fe0c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b553fe0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b553fe0c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b553fe0c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b553fe0c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b553fe0c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b553fe0c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b553fe0c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235a171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235a171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4b8f43f9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4b8f43f9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21b6f67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21b6f67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Why Abstract? Abstract </a:t>
            </a:r>
            <a:r>
              <a:rPr lang="en" sz="1200"/>
              <a:t>summarizes</a:t>
            </a:r>
            <a:r>
              <a:rPr lang="en" sz="1200"/>
              <a:t>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major aspects of the entire paper, it delivers the key message from the researcher! </a:t>
            </a:r>
            <a:endParaRPr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21b6f670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21b6f67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21b6f670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21b6f670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21b6f67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21b6f67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21b6f67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21b6f67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21b6f670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21b6f67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c27a9df7d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c27a9df7d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21b6f670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21b6f670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c417e3d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c417e3d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21b6f670c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21b6f670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c27a9df7d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c27a9df7d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21b6f670c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21b6f670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21b6f670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21b6f670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21b6f670c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21b6f670c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c27a9df7d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c27a9df7d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c27a9df7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c27a9df7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c4b8f43f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c4b8f43f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c27a9df7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c27a9df7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c4b8f43f9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c4b8f43f9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c27a9df7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c27a9df7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b564279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b564279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b5573d0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b5573d0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2"/>
              </a:rPr>
              <a:t>https://www.covid19bibliometrics.org/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https://www.researchgate.net/publication/340087851_A_Bibliometric_Analysis_of_COVID-19_Research_Activity_A_Call_for_Increased_Output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https://ebrary.net/18431/education/using_bibliometric_methodology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b5642791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b564279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b5573d0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b5573d0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b5573d04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b5573d04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cf791db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cf791db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0" Type="http://schemas.openxmlformats.org/officeDocument/2006/relationships/image" Target="../media/image22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matplotlib.org/contents.html" TargetMode="External"/><Relationship Id="rId4" Type="http://schemas.openxmlformats.org/officeDocument/2006/relationships/hyperlink" Target="https://seaborn.pydata.org/api.html" TargetMode="External"/><Relationship Id="rId5" Type="http://schemas.openxmlformats.org/officeDocument/2006/relationships/hyperlink" Target="https://pypi.org/project/wordcloud/" TargetMode="External"/><Relationship Id="rId6" Type="http://schemas.openxmlformats.org/officeDocument/2006/relationships/hyperlink" Target="https://residentmario.github.io/geoplot/index.html" TargetMode="External"/><Relationship Id="rId7" Type="http://schemas.openxmlformats.org/officeDocument/2006/relationships/hyperlink" Target="https://pypi.org/project/country-converte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5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COVID-19 Bibliometrics Analysis </a:t>
            </a:r>
            <a:endParaRPr sz="415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572000" y="3179727"/>
            <a:ext cx="4242600" cy="14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Group 12 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Chen Yunjin 	A0091838U 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Han Yuxuan 	A0213738A 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Liu Liyao 		A0198942L 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Liu Yuting 	A0148035J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1004275" y="1489425"/>
            <a:ext cx="2483100" cy="130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Load Data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spark.read.format("mongo").load()</a:t>
            </a:r>
            <a:endParaRPr sz="100">
              <a:solidFill>
                <a:srgbClr val="FFFFFF"/>
              </a:solidFill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4965575" y="1489425"/>
            <a:ext cx="2845800" cy="130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Transform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Data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metadata.select(***).filter(***).agg(***)</a:t>
            </a:r>
            <a:endParaRPr sz="100">
              <a:solidFill>
                <a:srgbClr val="FFFFFF"/>
              </a:solidFill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894475" y="3575525"/>
            <a:ext cx="2592900" cy="130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 Pandas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df.toPandas()</a:t>
            </a:r>
            <a:endParaRPr sz="100">
              <a:solidFill>
                <a:srgbClr val="FFFFFF"/>
              </a:solidFill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4965575" y="3575525"/>
            <a:ext cx="2845800" cy="130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Visualize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seaborn.barplot(x=x_data, y=y_data)</a:t>
            </a:r>
            <a:endParaRPr sz="100">
              <a:solidFill>
                <a:srgbClr val="FFFFFF"/>
              </a:solidFill>
            </a:endParaRPr>
          </a:p>
        </p:txBody>
      </p:sp>
      <p:cxnSp>
        <p:nvCxnSpPr>
          <p:cNvPr id="172" name="Google Shape;172;p23"/>
          <p:cNvCxnSpPr>
            <a:stCxn id="168" idx="3"/>
            <a:endCxn id="169" idx="1"/>
          </p:cNvCxnSpPr>
          <p:nvPr/>
        </p:nvCxnSpPr>
        <p:spPr>
          <a:xfrm>
            <a:off x="3487375" y="2139825"/>
            <a:ext cx="14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3"/>
          <p:cNvCxnSpPr>
            <a:stCxn id="169" idx="2"/>
            <a:endCxn id="170" idx="0"/>
          </p:cNvCxnSpPr>
          <p:nvPr/>
        </p:nvCxnSpPr>
        <p:spPr>
          <a:xfrm rot="5400000">
            <a:off x="3896975" y="1084125"/>
            <a:ext cx="785400" cy="4197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4" name="Google Shape;174;p23"/>
          <p:cNvCxnSpPr>
            <a:stCxn id="170" idx="3"/>
            <a:endCxn id="171" idx="1"/>
          </p:cNvCxnSpPr>
          <p:nvPr/>
        </p:nvCxnSpPr>
        <p:spPr>
          <a:xfrm>
            <a:off x="3487375" y="4225925"/>
            <a:ext cx="14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825" y="1293800"/>
            <a:ext cx="4374000" cy="28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Authors &amp; Institutions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400" y="1263975"/>
            <a:ext cx="4737226" cy="2842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479750" y="1397700"/>
            <a:ext cx="36891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20 Contributive Authors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5032875" y="1397700"/>
            <a:ext cx="3555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20 Contributive Institutions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259600" y="4199625"/>
            <a:ext cx="4251900" cy="52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 3 authors are 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Wang, Wei, Yuen, Kwok-Yung, and Wiwanitkit, Viroj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4714925" y="4199625"/>
            <a:ext cx="4251900" cy="52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 3 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Institutions are University of California, Chinese Academy of Sciences and Harvard Medical School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825" y="1293800"/>
            <a:ext cx="4374000" cy="28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Journals &amp; Licenses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400" y="1263975"/>
            <a:ext cx="4737226" cy="2842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479750" y="1397700"/>
            <a:ext cx="36891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20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Popular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Journals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5032875" y="1397700"/>
            <a:ext cx="3555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20 Popular Licenses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259600" y="4199625"/>
            <a:ext cx="4251900" cy="52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Popular Journals: bioRxiv, BMJ, PLos One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714925" y="4199625"/>
            <a:ext cx="4251900" cy="52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Popular Licenses: no-cc, cc-by, els-covid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Trending Words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4575" y="899650"/>
            <a:ext cx="8581924" cy="45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6960500" y="1446400"/>
            <a:ext cx="2056800" cy="37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Today’s Big Words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Trending Words - New fields vs Rising stars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-386337" y="1594025"/>
            <a:ext cx="4958326" cy="26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294375" y="1421025"/>
            <a:ext cx="3731700" cy="32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 words appeared in recent 2 weeks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4497488" y="1594368"/>
            <a:ext cx="4958326" cy="2642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5156825" y="4056825"/>
            <a:ext cx="3731700" cy="66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increasing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number of papers begin to mention “double” and “immediate”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303075" y="4056825"/>
            <a:ext cx="3714300" cy="66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“TCT” and “regeneration” are the new emerging topics.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4968475" y="1421025"/>
            <a:ext cx="3986400" cy="32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Words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quickly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gain popularity in recent 2 weeks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- Research motivations? 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7150" y="1506675"/>
            <a:ext cx="10929276" cy="262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194875" y="4246400"/>
            <a:ext cx="8384100" cy="44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can clearly see a drag effect between # of new cases and # of published papers.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379975" y="1584500"/>
            <a:ext cx="85206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6D9EEB"/>
                </a:highlight>
                <a:latin typeface="Roboto"/>
                <a:ea typeface="Roboto"/>
                <a:cs typeface="Roboto"/>
                <a:sym typeface="Roboto"/>
              </a:rPr>
              <a:t>Number of New Cases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VS </a:t>
            </a:r>
            <a:r>
              <a:rPr b="1" lang="en">
                <a:solidFill>
                  <a:schemeClr val="dk1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Number of Published Papers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recent 20 days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08175" y="95750"/>
            <a:ext cx="8602127" cy="645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Geo-map - Published Paper Distribution</a:t>
            </a:r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6891450" y="2475225"/>
            <a:ext cx="1969200" cy="113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China and US take the lead, followed by Europe, Canada, India and Australia.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92825" y="-1517950"/>
            <a:ext cx="11295050" cy="84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5659500" y="3557225"/>
            <a:ext cx="3484500" cy="121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Starting from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February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the popularity of research surged and peaked at May. Then it cooled down from June to August, but rebounded again from September.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5875" y="-41625"/>
            <a:ext cx="8602127" cy="645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Geo-map - More cases more papers? </a:t>
            </a:r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6851500" y="2222275"/>
            <a:ext cx="2173800" cy="131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China, Japan, Australia, and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Europe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are highly responsive to the virus, while India and US are less so.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25" y="1402675"/>
            <a:ext cx="5617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Overview </a:t>
            </a:r>
            <a:endParaRPr b="1"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Metadata Analysis </a:t>
            </a:r>
            <a:endParaRPr b="1"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Abstract Analysis </a:t>
            </a:r>
            <a:endParaRPr b="1"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Full Text Analysis </a:t>
            </a:r>
            <a:endParaRPr b="1"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1" sz="2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r>
              <a:rPr lang="en"/>
              <a:t> Analysis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122363" y="3648625"/>
            <a:ext cx="1142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Load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1430875" y="3648625"/>
            <a:ext cx="1667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Remove stopword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3643900" y="2591150"/>
            <a:ext cx="762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Ngram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3712950" y="4442975"/>
            <a:ext cx="762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TFIDF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4846887" y="2591150"/>
            <a:ext cx="2243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Compare different ngrams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7403100" y="2068025"/>
            <a:ext cx="1308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Relationship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323600" y="3363813"/>
            <a:ext cx="1467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Message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5424363" y="4442975"/>
            <a:ext cx="1142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Clustering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75" y="2751888"/>
            <a:ext cx="841375" cy="8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46313" y="2814975"/>
            <a:ext cx="715200" cy="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900" y="1879625"/>
            <a:ext cx="692550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6925" y="1831200"/>
            <a:ext cx="789425" cy="7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9650" y="1312850"/>
            <a:ext cx="715200" cy="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0975" y="2621938"/>
            <a:ext cx="692550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0850" y="3636337"/>
            <a:ext cx="789425" cy="7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10388" y="3684775"/>
            <a:ext cx="692550" cy="69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3"/>
          <p:cNvCxnSpPr>
            <a:stCxn id="261" idx="3"/>
            <a:endCxn id="262" idx="3"/>
          </p:cNvCxnSpPr>
          <p:nvPr/>
        </p:nvCxnSpPr>
        <p:spPr>
          <a:xfrm>
            <a:off x="1114250" y="3172575"/>
            <a:ext cx="6321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3"/>
          <p:cNvCxnSpPr>
            <a:stCxn id="262" idx="1"/>
            <a:endCxn id="263" idx="1"/>
          </p:cNvCxnSpPr>
          <p:nvPr/>
        </p:nvCxnSpPr>
        <p:spPr>
          <a:xfrm flipH="1" rot="10800000">
            <a:off x="2461513" y="2225775"/>
            <a:ext cx="1182300" cy="946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3"/>
          <p:cNvCxnSpPr>
            <a:stCxn id="263" idx="3"/>
            <a:endCxn id="264" idx="1"/>
          </p:cNvCxnSpPr>
          <p:nvPr/>
        </p:nvCxnSpPr>
        <p:spPr>
          <a:xfrm>
            <a:off x="4336450" y="2225900"/>
            <a:ext cx="12405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3"/>
          <p:cNvCxnSpPr>
            <a:stCxn id="264" idx="3"/>
            <a:endCxn id="265" idx="1"/>
          </p:cNvCxnSpPr>
          <p:nvPr/>
        </p:nvCxnSpPr>
        <p:spPr>
          <a:xfrm flipH="1" rot="10800000">
            <a:off x="6366350" y="1670312"/>
            <a:ext cx="1333200" cy="555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3"/>
          <p:cNvCxnSpPr>
            <a:stCxn id="264" idx="3"/>
            <a:endCxn id="266" idx="1"/>
          </p:cNvCxnSpPr>
          <p:nvPr/>
        </p:nvCxnSpPr>
        <p:spPr>
          <a:xfrm>
            <a:off x="6366350" y="2225912"/>
            <a:ext cx="1344600" cy="742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3"/>
          <p:cNvCxnSpPr>
            <a:stCxn id="262" idx="1"/>
            <a:endCxn id="268" idx="1"/>
          </p:cNvCxnSpPr>
          <p:nvPr/>
        </p:nvCxnSpPr>
        <p:spPr>
          <a:xfrm>
            <a:off x="2461513" y="3172575"/>
            <a:ext cx="1248900" cy="858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3"/>
          <p:cNvCxnSpPr>
            <a:stCxn id="268" idx="3"/>
            <a:endCxn id="267" idx="1"/>
          </p:cNvCxnSpPr>
          <p:nvPr/>
        </p:nvCxnSpPr>
        <p:spPr>
          <a:xfrm>
            <a:off x="4402938" y="4031050"/>
            <a:ext cx="11979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1-gram: </a:t>
            </a:r>
            <a:r>
              <a:rPr lang="en"/>
              <a:t>relationship </a:t>
            </a:r>
            <a:r>
              <a:rPr lang="en"/>
              <a:t>analysis for top10 words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75" y="1302300"/>
            <a:ext cx="4346414" cy="37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5456000" y="1827200"/>
            <a:ext cx="2865000" cy="238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"covid-19" have a strong correlation with "disease", "pandemic" or "health"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"respiratory" have a strong correlation with "syndrome" or "disease"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3-gram: Key Messages conveyed </a:t>
            </a: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800" y="1682925"/>
            <a:ext cx="6606850" cy="26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1418475" y="1620750"/>
            <a:ext cx="6116100" cy="2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15 messages consist of 3 words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TFIDF Clustering: Parameter tuning  </a:t>
            </a: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5" y="1340200"/>
            <a:ext cx="5797581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5990425" y="1670925"/>
            <a:ext cx="2841900" cy="198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TF-1DF is used -&gt; result in the vector size is 13K+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SSE is used with euclidean meaning to find optimal K.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K=24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TFIDF Clustering : Visualization</a:t>
            </a:r>
            <a:endParaRPr/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13" y="1378125"/>
            <a:ext cx="8255417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TFIDF Clustering : Result analysis</a:t>
            </a:r>
            <a:endParaRPr/>
          </a:p>
        </p:txBody>
      </p:sp>
      <p:graphicFrame>
        <p:nvGraphicFramePr>
          <p:cNvPr id="308" name="Google Shape;308;p38"/>
          <p:cNvGraphicFramePr/>
          <p:nvPr/>
        </p:nvGraphicFramePr>
        <p:xfrm>
          <a:off x="234775" y="160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{27215218-5CF8-477B-99C2-86ADB8F5D9CC}</a:tableStyleId>
              </a:tblPr>
              <a:tblGrid>
                <a:gridCol w="1247475"/>
                <a:gridCol w="3689800"/>
                <a:gridCol w="3737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Cluster No. 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Keywords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Findings 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</a:t>
                      </a: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ers. respiratory, coronavirus, sars, cov 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Coronavirus</a:t>
                      </a: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and sars; both of them are results in respiratory problem.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patients, 19, covid, pandemic, care 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Covid 19 -&gt; Pandemic -&gt; Care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sequence, genome, ibv, virus, viruses 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</a:t>
                      </a: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enome sequences related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Wuhan, ncov, disease, coronavirus, 2019 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</a:t>
                      </a: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uhan coronavirus 2019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Global, infectious, disease, public, health 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</a:t>
                      </a: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ublic health topic centric: global diseases &amp; infection 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2009, viruses, virus, h1n1, influenza 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Virus related : linked back to  h1n1 in 2009</a:t>
                      </a:r>
                      <a:endParaRPr sz="12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Text Analysis</a:t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 data</a:t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000" y="1384474"/>
            <a:ext cx="6247250" cy="35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cxnSp>
        <p:nvCxnSpPr>
          <p:cNvPr id="326" name="Google Shape;326;p41"/>
          <p:cNvCxnSpPr>
            <a:stCxn id="327" idx="3"/>
            <a:endCxn id="328" idx="3"/>
          </p:cNvCxnSpPr>
          <p:nvPr/>
        </p:nvCxnSpPr>
        <p:spPr>
          <a:xfrm>
            <a:off x="2744763" y="2571750"/>
            <a:ext cx="6723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1"/>
          <p:cNvSpPr txBox="1"/>
          <p:nvPr/>
        </p:nvSpPr>
        <p:spPr>
          <a:xfrm>
            <a:off x="269775" y="3223888"/>
            <a:ext cx="1142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Load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3014650" y="3223888"/>
            <a:ext cx="1723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Transform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Stopword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Punctuation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Short form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etc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1" name="Google Shape;331;p41"/>
          <p:cNvCxnSpPr>
            <a:stCxn id="328" idx="1"/>
            <a:endCxn id="332" idx="1"/>
          </p:cNvCxnSpPr>
          <p:nvPr/>
        </p:nvCxnSpPr>
        <p:spPr>
          <a:xfrm>
            <a:off x="4236264" y="2571750"/>
            <a:ext cx="7173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41"/>
          <p:cNvCxnSpPr>
            <a:stCxn id="334" idx="3"/>
            <a:endCxn id="327" idx="1"/>
          </p:cNvCxnSpPr>
          <p:nvPr/>
        </p:nvCxnSpPr>
        <p:spPr>
          <a:xfrm>
            <a:off x="1111150" y="2571738"/>
            <a:ext cx="7923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1"/>
          <p:cNvSpPr txBox="1"/>
          <p:nvPr/>
        </p:nvSpPr>
        <p:spPr>
          <a:xfrm>
            <a:off x="1596550" y="3223888"/>
            <a:ext cx="1142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Merge back full article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4737850" y="3193900"/>
            <a:ext cx="1473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Persist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pre-processed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7" name="Google Shape;337;p41"/>
          <p:cNvCxnSpPr>
            <a:stCxn id="332" idx="3"/>
            <a:endCxn id="338" idx="1"/>
          </p:cNvCxnSpPr>
          <p:nvPr/>
        </p:nvCxnSpPr>
        <p:spPr>
          <a:xfrm>
            <a:off x="5725036" y="2571738"/>
            <a:ext cx="7638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1"/>
          <p:cNvSpPr txBox="1"/>
          <p:nvPr/>
        </p:nvSpPr>
        <p:spPr>
          <a:xfrm>
            <a:off x="6532350" y="3193900"/>
            <a:ext cx="762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TFIDF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7872800" y="3193900"/>
            <a:ext cx="1142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clustering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1" name="Google Shape;341;p41"/>
          <p:cNvCxnSpPr>
            <a:stCxn id="338" idx="3"/>
            <a:endCxn id="342" idx="1"/>
          </p:cNvCxnSpPr>
          <p:nvPr/>
        </p:nvCxnSpPr>
        <p:spPr>
          <a:xfrm>
            <a:off x="7181363" y="2571738"/>
            <a:ext cx="7914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75" y="2151050"/>
            <a:ext cx="841375" cy="8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388" y="2151063"/>
            <a:ext cx="841375" cy="8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417127" y="2162181"/>
            <a:ext cx="819137" cy="8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435" y="2185938"/>
            <a:ext cx="771601" cy="7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8813" y="2225463"/>
            <a:ext cx="692550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2725" y="2177025"/>
            <a:ext cx="789425" cy="7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350" y="2277150"/>
            <a:ext cx="19812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650" y="2628700"/>
            <a:ext cx="959275" cy="5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25" y="1855113"/>
            <a:ext cx="3713650" cy="212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7297" y="1631022"/>
            <a:ext cx="1485600" cy="29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</a:t>
            </a:r>
            <a:endParaRPr/>
          </a:p>
        </p:txBody>
      </p:sp>
      <p:sp>
        <p:nvSpPr>
          <p:cNvPr id="357" name="Google Shape;357;p43"/>
          <p:cNvSpPr txBox="1"/>
          <p:nvPr/>
        </p:nvSpPr>
        <p:spPr>
          <a:xfrm>
            <a:off x="209075" y="3785900"/>
            <a:ext cx="4840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minDocFreq variation does not lead to much difference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7296825" y="1824300"/>
            <a:ext cx="17802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Best params: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K=10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Feature=3000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MinDocFeq=5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81825"/>
            <a:ext cx="6992026" cy="211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Bisecting K-Means</a:t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613" y="1281075"/>
            <a:ext cx="7017375" cy="1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4676450" y="2918675"/>
            <a:ext cx="4077600" cy="191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Bisecting KMeans vs KMeans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Divisive</a:t>
            </a:r>
            <a:r>
              <a:rPr lang="en" sz="1650">
                <a:solidFill>
                  <a:srgbClr val="292929"/>
                </a:solidFill>
                <a:highlight>
                  <a:srgbClr val="FFFFFF"/>
                </a:highlight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Hierarchical / Top-Down clustering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Divide-and-Conquer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Time/memory efficient (20mins vs 1hr+)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Results…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00" y="2829626"/>
            <a:ext cx="3912950" cy="2096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44"/>
          <p:cNvCxnSpPr/>
          <p:nvPr/>
        </p:nvCxnSpPr>
        <p:spPr>
          <a:xfrm>
            <a:off x="3740050" y="4588788"/>
            <a:ext cx="537900" cy="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Conclusion</a:t>
            </a:r>
            <a:endParaRPr sz="5000"/>
          </a:p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&amp; Future Work  </a:t>
            </a:r>
            <a:endParaRPr/>
          </a:p>
        </p:txBody>
      </p:sp>
      <p:sp>
        <p:nvSpPr>
          <p:cNvPr id="380" name="Google Shape;380;p46"/>
          <p:cNvSpPr txBox="1"/>
          <p:nvPr/>
        </p:nvSpPr>
        <p:spPr>
          <a:xfrm>
            <a:off x="311788" y="1983625"/>
            <a:ext cx="3980400" cy="234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Restricted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to research papers and preprints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and do not incorporate other types of documents, for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white papers, government publications, etc.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Shortage of foreign language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especially Chinese language papers,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which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may hinder the potential collaboration and contribution recognition.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No labeled data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which block the supervised learning possibility.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6"/>
          <p:cNvSpPr txBox="1"/>
          <p:nvPr/>
        </p:nvSpPr>
        <p:spPr>
          <a:xfrm>
            <a:off x="728088" y="1591725"/>
            <a:ext cx="3167100" cy="31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 &amp;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5178213" y="1591725"/>
            <a:ext cx="3167100" cy="31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Methodology &amp; Result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4736663" y="1983625"/>
            <a:ext cx="4095600" cy="234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For N-gram in NLP,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for a given text, # of unique n-grams can much larger than # of words in the text, which result in longer running time. Besides, it overlooks the sentiment contained.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Results can be hard to interpret with one’s intuitive understanding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Though manual expert intervention can increase the result quality but will break the fully automated manner.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&amp; Future Work  </a:t>
            </a:r>
            <a:endParaRPr/>
          </a:p>
        </p:txBody>
      </p:sp>
      <p:sp>
        <p:nvSpPr>
          <p:cNvPr id="389" name="Google Shape;389;p47"/>
          <p:cNvSpPr txBox="1"/>
          <p:nvPr/>
        </p:nvSpPr>
        <p:spPr>
          <a:xfrm>
            <a:off x="316588" y="2659100"/>
            <a:ext cx="3980400" cy="152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increase the data variety by adding multiple data sources, including more document types and including more languages.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enhance the data storage and preprocessing techniques to support the ‘Big Data’.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4731813" y="2659100"/>
            <a:ext cx="4095600" cy="209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balance the trade off between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completeness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and efficiency in key messages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extractions by comparing different phrases extraction models (e.g., skip-grams from Spacy).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include sentiment analysis on big data from multiple sources (e.g. social media or news) to understand the impact of scientific research from a broader perspective.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728088" y="1591725"/>
            <a:ext cx="3167100" cy="31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 &amp; Preprocessing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7"/>
          <p:cNvSpPr txBox="1"/>
          <p:nvPr/>
        </p:nvSpPr>
        <p:spPr>
          <a:xfrm>
            <a:off x="5178213" y="1591725"/>
            <a:ext cx="3167100" cy="31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Methodology &amp; Result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47"/>
          <p:cNvSpPr/>
          <p:nvPr/>
        </p:nvSpPr>
        <p:spPr>
          <a:xfrm>
            <a:off x="2154450" y="2027150"/>
            <a:ext cx="314400" cy="40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/>
          <p:nvPr/>
        </p:nvSpPr>
        <p:spPr>
          <a:xfrm>
            <a:off x="6604575" y="2027150"/>
            <a:ext cx="314400" cy="40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00" name="Google Shape;400;p48"/>
          <p:cNvSpPr txBox="1"/>
          <p:nvPr/>
        </p:nvSpPr>
        <p:spPr>
          <a:xfrm>
            <a:off x="1179600" y="1621350"/>
            <a:ext cx="74664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project has presented methods to aid researchers in understanding the COVID-19 publications landscape by applying quantitative analysis, keywords extraction, document embedding and clustering on COVID-19 ‘Big Data’.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Besides, our methodologies are also applicable to other fields of research, especially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epidemic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treatment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or other scientific topic with lasting global impact.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the final report, we will elaborate more on the model selection and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parameter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tuning for our keywords extraction and clustering. Also, we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will explore more on the unsupervised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embedding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techniques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achieve better clustering results.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38" y="3619475"/>
            <a:ext cx="6237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50" y="2647950"/>
            <a:ext cx="6237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25" y="1575150"/>
            <a:ext cx="807350" cy="8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414" name="Google Shape;414;p50"/>
          <p:cNvSpPr txBox="1"/>
          <p:nvPr/>
        </p:nvSpPr>
        <p:spPr>
          <a:xfrm>
            <a:off x="497625" y="1621350"/>
            <a:ext cx="81483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 Sengupta IN . Bibliometrics, informetrics, scientometrics and librametrics: an overview. Libri 2009;42(2):75–98 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[2]Mohamed El Mohadab, Belaid Bouikhalene , Said Safi. Bibliometric method for mapping the state of the art of scientific production in Covid-19 (Jun, 2020). 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[3] Chahrour M, Assi S, Bejjani M, et al. (March 21, 2020) A Bibliometric Analysis of COVID-19 Research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Activity: A Call for Increased Output. Cureus 12(3): e7357. DOI 10.7759/cureus.7357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[4] Matplotlib: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https://matplotlib.org/contents.html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[5] Seaborn API Reference: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https://seaborn.pydata.org/api.html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[6] Wordcloud: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https://pypi.org/project/wordcloud/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[7] Geoplot: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https://residentmario.github.io/geoplot/index.html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[8] Country-converter: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https://pypi.org/project/country-converter/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814875"/>
            <a:ext cx="4943198" cy="25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304" y="1482300"/>
            <a:ext cx="3446019" cy="33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422750" y="1614350"/>
            <a:ext cx="7568100" cy="27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m</a:t>
            </a:r>
            <a:r>
              <a:rPr lang="en">
                <a:solidFill>
                  <a:schemeClr val="dk1"/>
                </a:solidFill>
              </a:rPr>
              <a:t>easure and compare the scientific output related to the researchers, institutions, and countries.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perform keyword extraction and clustering on abstract and full text  to highlight the hot research fields and trends.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provide and optimize highly automated bibliometrics </a:t>
            </a:r>
            <a:r>
              <a:rPr lang="en">
                <a:solidFill>
                  <a:schemeClr val="dk1"/>
                </a:solidFill>
              </a:rPr>
              <a:t>analysis</a:t>
            </a:r>
            <a:r>
              <a:rPr lang="en">
                <a:solidFill>
                  <a:schemeClr val="dk1"/>
                </a:solidFill>
              </a:rPr>
              <a:t> methodologies which can be apply to other ‘Big Data’ sets (</a:t>
            </a:r>
            <a:r>
              <a:rPr lang="en">
                <a:solidFill>
                  <a:schemeClr val="dk1"/>
                </a:solidFill>
              </a:rPr>
              <a:t>scientific</a:t>
            </a:r>
            <a:r>
              <a:rPr lang="en">
                <a:solidFill>
                  <a:schemeClr val="dk1"/>
                </a:solidFill>
              </a:rPr>
              <a:t> documents in research fields).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50" y="1614350"/>
            <a:ext cx="569550" cy="5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75" y="2412300"/>
            <a:ext cx="6237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77" y="3575648"/>
            <a:ext cx="623700" cy="62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612775" y="2042075"/>
            <a:ext cx="2022000" cy="2601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Cover several public databases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PubMed Central (PMC)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PubMed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World Health Organization’s Covid-19 Database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bioRxiv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medRxiv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arXiv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244675" y="1605350"/>
            <a:ext cx="2152500" cy="154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Volume 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6.0GB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6820450" y="1605350"/>
            <a:ext cx="1962600" cy="154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Variety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280K papers</a:t>
            </a:r>
            <a:r>
              <a:rPr lang="en" sz="2000">
                <a:latin typeface="Impact"/>
                <a:ea typeface="Impact"/>
                <a:cs typeface="Impact"/>
                <a:sym typeface="Impact"/>
              </a:rPr>
              <a:t> 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6820225" y="3283175"/>
            <a:ext cx="1962600" cy="154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Veracity 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Missing values, ill-formatted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metadata</a:t>
            </a:r>
            <a:r>
              <a:rPr lang="en" sz="2000">
                <a:latin typeface="Impact"/>
                <a:ea typeface="Impact"/>
                <a:cs typeface="Impact"/>
                <a:sym typeface="Impact"/>
              </a:rPr>
              <a:t> 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244675" y="3283175"/>
            <a:ext cx="2152500" cy="154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mpact"/>
                <a:ea typeface="Impact"/>
                <a:cs typeface="Impact"/>
                <a:sym typeface="Impact"/>
              </a:rPr>
              <a:t>Velocity 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0.2 GB daily increment in Last 7 days</a:t>
            </a:r>
            <a:endParaRPr sz="1500"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634775" y="2042000"/>
            <a:ext cx="2002500" cy="2601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Key components of each paper 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Source 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Title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Abstract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Authors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Detail content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       (Full Text)</a:t>
            </a:r>
            <a:endParaRPr sz="12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Stored in JSON file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2612775" y="1707500"/>
            <a:ext cx="4024500" cy="334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CORD19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revious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" name="Google Shape;110;p19"/>
          <p:cNvGraphicFramePr/>
          <p:nvPr/>
        </p:nvGraphicFramePr>
        <p:xfrm>
          <a:off x="100588" y="1374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{27215218-5CF8-477B-99C2-86ADB8F5D9CC}</a:tableStyleId>
              </a:tblPr>
              <a:tblGrid>
                <a:gridCol w="822650"/>
                <a:gridCol w="4208550"/>
                <a:gridCol w="3776800"/>
              </a:tblGrid>
              <a:tr h="61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“Bibliometric method for mapping the state of the art of scientific production in Covid-19” [2]</a:t>
                      </a:r>
                      <a:endParaRPr b="1"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“A bibliometric analysis of COVID-19 Research Activity: A Call for Increased Output” [3]</a:t>
                      </a:r>
                      <a:endParaRPr b="1"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1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Source: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SCOPUS , Web of Science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Size: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15386 documents from Jan 2020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All types and disciplines available in searching engines, in English, Africa and Arab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PubMed database World Health Organization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Size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564 publications selected from Dec 2019 to Mar 2020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93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Result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Statistical study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demonstrate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scientific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contribution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by country.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Co-author, co-citation maps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=&gt; institutional groups.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Keyword Clouds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searching by different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criterias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Observational studies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disease symptomatology, diagnostic tools efficiency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Therapeutic trials: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discover novel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Treatments and new curative options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71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Methodology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VOSviewer,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 computer program for bibliometric mapping, for example, co-authors and co-citation maps.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Wordle, 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Web-based tool to visualize text to cloud.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Four reviewers looked at the publications + Simple quantitative analysis: # of publications by number of papers.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Pros and Cons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data variety and veracity,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large bibliometric maps. But manual and complex data preprocessing steps.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Convincing insights but not scalable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serve as a good inspiration for our bibliometric analysis direction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 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1941" r="1941" t="0"/>
          <a:stretch/>
        </p:blipFill>
        <p:spPr>
          <a:xfrm>
            <a:off x="398500" y="1432113"/>
            <a:ext cx="761900" cy="7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350" y="1464900"/>
            <a:ext cx="696325" cy="6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175" y="1358138"/>
            <a:ext cx="909825" cy="9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92200" y="2244975"/>
            <a:ext cx="1511700" cy="62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Daily updated database on semantic scholar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" name="Google Shape;120;p20"/>
          <p:cNvCxnSpPr>
            <a:stCxn id="116" idx="3"/>
            <a:endCxn id="117" idx="1"/>
          </p:cNvCxnSpPr>
          <p:nvPr/>
        </p:nvCxnSpPr>
        <p:spPr>
          <a:xfrm>
            <a:off x="1160400" y="1813062"/>
            <a:ext cx="89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0"/>
          <p:cNvCxnSpPr>
            <a:stCxn id="118" idx="3"/>
            <a:endCxn id="122" idx="1"/>
          </p:cNvCxnSpPr>
          <p:nvPr/>
        </p:nvCxnSpPr>
        <p:spPr>
          <a:xfrm>
            <a:off x="4410000" y="1813050"/>
            <a:ext cx="5934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3261" y="1564223"/>
            <a:ext cx="3124488" cy="5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0"/>
          <p:cNvCxnSpPr>
            <a:stCxn id="117" idx="3"/>
            <a:endCxn id="118" idx="1"/>
          </p:cNvCxnSpPr>
          <p:nvPr/>
        </p:nvCxnSpPr>
        <p:spPr>
          <a:xfrm>
            <a:off x="2748675" y="1813063"/>
            <a:ext cx="75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" name="Google Shape;12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7985" y="3080125"/>
            <a:ext cx="500399" cy="5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3291100" y="3116875"/>
            <a:ext cx="3879900" cy="42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Metadata analysis: Statistical Findings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3291100" y="3696600"/>
            <a:ext cx="3879900" cy="42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Abstract analysis: Extraction &amp; Clustering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3291100" y="4358050"/>
            <a:ext cx="3879900" cy="42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text analysis: Big Data Transformation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8436" y="3630075"/>
            <a:ext cx="559950" cy="5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0005" y="4197850"/>
            <a:ext cx="696325" cy="69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0"/>
          <p:cNvCxnSpPr>
            <a:stCxn id="122" idx="3"/>
            <a:endCxn id="125" idx="3"/>
          </p:cNvCxnSpPr>
          <p:nvPr/>
        </p:nvCxnSpPr>
        <p:spPr>
          <a:xfrm flipH="1">
            <a:off x="7171048" y="1814423"/>
            <a:ext cx="956700" cy="1515900"/>
          </a:xfrm>
          <a:prstGeom prst="bentConnector3">
            <a:avLst>
              <a:gd fmla="val -248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0"/>
          <p:cNvCxnSpPr>
            <a:stCxn id="122" idx="3"/>
            <a:endCxn id="126" idx="3"/>
          </p:cNvCxnSpPr>
          <p:nvPr/>
        </p:nvCxnSpPr>
        <p:spPr>
          <a:xfrm flipH="1">
            <a:off x="7171048" y="1814423"/>
            <a:ext cx="956700" cy="2095500"/>
          </a:xfrm>
          <a:prstGeom prst="bentConnector3">
            <a:avLst>
              <a:gd fmla="val -248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>
            <a:stCxn id="122" idx="3"/>
            <a:endCxn id="127" idx="3"/>
          </p:cNvCxnSpPr>
          <p:nvPr/>
        </p:nvCxnSpPr>
        <p:spPr>
          <a:xfrm flipH="1">
            <a:off x="7171048" y="1814423"/>
            <a:ext cx="956700" cy="2757000"/>
          </a:xfrm>
          <a:prstGeom prst="bentConnector3">
            <a:avLst>
              <a:gd fmla="val -248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0"/>
          <p:cNvSpPr txBox="1"/>
          <p:nvPr/>
        </p:nvSpPr>
        <p:spPr>
          <a:xfrm>
            <a:off x="1852575" y="2243825"/>
            <a:ext cx="1167600" cy="62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Download zip file to Azure VM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3268850" y="2244975"/>
            <a:ext cx="1372500" cy="62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Extract, transform, and load data to mongoDB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003375" y="2243825"/>
            <a:ext cx="3008100" cy="62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Read data from mongoDB into Pyspark Dataframe. Perform analysis using PySpark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 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1941" r="1941" t="0"/>
          <a:stretch/>
        </p:blipFill>
        <p:spPr>
          <a:xfrm>
            <a:off x="467100" y="1432113"/>
            <a:ext cx="761900" cy="7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87" y="3213600"/>
            <a:ext cx="696325" cy="6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7188" y="3106838"/>
            <a:ext cx="909825" cy="9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92200" y="2219488"/>
            <a:ext cx="1511700" cy="56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Daily updated database on semantic scholar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21"/>
          <p:cNvCxnSpPr>
            <a:stCxn id="144" idx="2"/>
            <a:endCxn id="142" idx="0"/>
          </p:cNvCxnSpPr>
          <p:nvPr/>
        </p:nvCxnSpPr>
        <p:spPr>
          <a:xfrm>
            <a:off x="848050" y="2779588"/>
            <a:ext cx="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1"/>
          <p:cNvCxnSpPr>
            <a:stCxn id="143" idx="0"/>
            <a:endCxn id="147" idx="2"/>
          </p:cNvCxnSpPr>
          <p:nvPr/>
        </p:nvCxnSpPr>
        <p:spPr>
          <a:xfrm rot="10800000">
            <a:off x="3332100" y="2779538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9861" y="1562861"/>
            <a:ext cx="3124488" cy="5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1"/>
          <p:cNvCxnSpPr>
            <a:stCxn id="142" idx="3"/>
            <a:endCxn id="143" idx="1"/>
          </p:cNvCxnSpPr>
          <p:nvPr/>
        </p:nvCxnSpPr>
        <p:spPr>
          <a:xfrm>
            <a:off x="1196213" y="3561763"/>
            <a:ext cx="168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1"/>
          <p:cNvSpPr txBox="1"/>
          <p:nvPr/>
        </p:nvSpPr>
        <p:spPr>
          <a:xfrm>
            <a:off x="5833550" y="2353475"/>
            <a:ext cx="2834400" cy="32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Metadata analysis: Statistical Findings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5816150" y="3059650"/>
            <a:ext cx="2869200" cy="32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Abstract analysis: Extraction &amp; Clustering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833550" y="3876025"/>
            <a:ext cx="2834400" cy="32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Full text analysis: Big Data Transformation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" name="Google Shape;153;p21"/>
          <p:cNvCxnSpPr>
            <a:stCxn id="148" idx="3"/>
            <a:endCxn id="150" idx="1"/>
          </p:cNvCxnSpPr>
          <p:nvPr/>
        </p:nvCxnSpPr>
        <p:spPr>
          <a:xfrm>
            <a:off x="4894348" y="1813061"/>
            <a:ext cx="939300" cy="704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>
            <a:stCxn id="148" idx="3"/>
            <a:endCxn id="151" idx="1"/>
          </p:cNvCxnSpPr>
          <p:nvPr/>
        </p:nvCxnSpPr>
        <p:spPr>
          <a:xfrm>
            <a:off x="4894348" y="1813061"/>
            <a:ext cx="921900" cy="1410300"/>
          </a:xfrm>
          <a:prstGeom prst="bentConnector3">
            <a:avLst>
              <a:gd fmla="val 5175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1"/>
          <p:cNvCxnSpPr>
            <a:stCxn id="148" idx="3"/>
            <a:endCxn id="152" idx="1"/>
          </p:cNvCxnSpPr>
          <p:nvPr/>
        </p:nvCxnSpPr>
        <p:spPr>
          <a:xfrm>
            <a:off x="4894348" y="1813061"/>
            <a:ext cx="939300" cy="2226600"/>
          </a:xfrm>
          <a:prstGeom prst="bentConnector3">
            <a:avLst>
              <a:gd fmla="val 499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1"/>
          <p:cNvSpPr txBox="1"/>
          <p:nvPr/>
        </p:nvSpPr>
        <p:spPr>
          <a:xfrm>
            <a:off x="277300" y="4054475"/>
            <a:ext cx="1141500" cy="56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Download zip file to Azure VM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703013" y="4054475"/>
            <a:ext cx="1372500" cy="56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Extract, transform, and load data to mongoDB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1828050" y="2219500"/>
            <a:ext cx="3008100" cy="56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Read data from mongoDB into Pyspark Dataframe. Perform analysis using PySpark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